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23" r:id="rId4"/>
    <p:sldId id="311" r:id="rId5"/>
    <p:sldId id="312" r:id="rId6"/>
    <p:sldId id="313" r:id="rId7"/>
    <p:sldId id="324" r:id="rId8"/>
    <p:sldId id="314" r:id="rId9"/>
    <p:sldId id="315" r:id="rId10"/>
    <p:sldId id="316" r:id="rId11"/>
    <p:sldId id="264" r:id="rId12"/>
    <p:sldId id="317" r:id="rId13"/>
    <p:sldId id="318" r:id="rId14"/>
    <p:sldId id="319" r:id="rId15"/>
    <p:sldId id="320" r:id="rId16"/>
    <p:sldId id="265" r:id="rId17"/>
    <p:sldId id="266" r:id="rId18"/>
    <p:sldId id="321" r:id="rId19"/>
    <p:sldId id="322" r:id="rId20"/>
    <p:sldId id="258" r:id="rId21"/>
    <p:sldId id="259" r:id="rId22"/>
    <p:sldId id="260" r:id="rId23"/>
    <p:sldId id="261" r:id="rId24"/>
    <p:sldId id="262" r:id="rId25"/>
    <p:sldId id="263" r:id="rId26"/>
    <p:sldId id="308" r:id="rId27"/>
    <p:sldId id="309" r:id="rId28"/>
    <p:sldId id="310" r:id="rId29"/>
  </p:sldIdLst>
  <p:sldSz cx="24384000" cy="13716000"/>
  <p:notesSz cx="6858000" cy="9144000"/>
  <p:embeddedFontLst>
    <p:embeddedFont>
      <p:font typeface="210 Gulim 030" panose="02020603020101020101" pitchFamily="18" charset="-127"/>
      <p:regular r:id="rId30"/>
    </p:embeddedFont>
    <p:embeddedFont>
      <p:font typeface="210 Gulim 050" panose="02020603020101020101" pitchFamily="18" charset="-127"/>
      <p:regular r:id="rId31"/>
    </p:embeddedFont>
    <p:embeddedFont>
      <p:font typeface="210 Gulim 070" panose="02020603020101020101" pitchFamily="18" charset="-127"/>
      <p:regular r:id="rId32"/>
    </p:embeddedFont>
    <p:embeddedFont>
      <p:font typeface="210 Gulim 090" panose="02020603020101020101" pitchFamily="18" charset="-127"/>
      <p:regular r:id="rId33"/>
    </p:embeddedFont>
    <p:embeddedFont>
      <p:font typeface="Pretendard Regular" panose="02000503000000020004" pitchFamily="2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>
        <p:scale>
          <a:sx n="49" d="100"/>
          <a:sy n="49" d="100"/>
        </p:scale>
        <p:origin x="1656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83.png"/><Relationship Id="rId5" Type="http://schemas.openxmlformats.org/officeDocument/2006/relationships/image" Target="../media/image22.png"/><Relationship Id="rId10" Type="http://schemas.openxmlformats.org/officeDocument/2006/relationships/image" Target="../media/image82.png"/><Relationship Id="rId4" Type="http://schemas.openxmlformats.org/officeDocument/2006/relationships/image" Target="../media/image39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2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2" Type="http://schemas.openxmlformats.org/officeDocument/2006/relationships/image" Target="../media/image2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22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3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8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2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19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65.png"/><Relationship Id="rId4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Relationship Id="rId9" Type="http://schemas.openxmlformats.org/officeDocument/2006/relationships/image" Target="../media/image1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22.png"/><Relationship Id="rId10" Type="http://schemas.openxmlformats.org/officeDocument/2006/relationships/image" Target="../media/image156.png"/><Relationship Id="rId4" Type="http://schemas.openxmlformats.org/officeDocument/2006/relationships/image" Target="../media/image39.png"/><Relationship Id="rId9" Type="http://schemas.openxmlformats.org/officeDocument/2006/relationships/image" Target="../media/image1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153.png"/><Relationship Id="rId5" Type="http://schemas.openxmlformats.org/officeDocument/2006/relationships/image" Target="../media/image22.png"/><Relationship Id="rId10" Type="http://schemas.openxmlformats.org/officeDocument/2006/relationships/image" Target="../media/image163.png"/><Relationship Id="rId4" Type="http://schemas.openxmlformats.org/officeDocument/2006/relationships/image" Target="../media/image39.png"/><Relationship Id="rId9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2.png"/><Relationship Id="rId10" Type="http://schemas.openxmlformats.org/officeDocument/2006/relationships/image" Target="../media/image153.png"/><Relationship Id="rId4" Type="http://schemas.openxmlformats.org/officeDocument/2006/relationships/image" Target="../media/image39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39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22.png"/><Relationship Id="rId10" Type="http://schemas.openxmlformats.org/officeDocument/2006/relationships/image" Target="../media/image71.png"/><Relationship Id="rId4" Type="http://schemas.openxmlformats.org/officeDocument/2006/relationships/image" Target="../media/image39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2197100"/>
            <a:ext cx="86995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2286000"/>
            <a:ext cx="80772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3835400"/>
            <a:ext cx="15328900" cy="326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0502900"/>
            <a:ext cx="226695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11036300"/>
            <a:ext cx="15621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0" y="111506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7086600"/>
            <a:ext cx="67310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" y="2857500"/>
            <a:ext cx="29972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행렬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법칙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600" y="4927600"/>
            <a:ext cx="10744200" cy="618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991100"/>
            <a:ext cx="10642600" cy="618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2100" y="4229100"/>
            <a:ext cx="14478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940" b="1" i="0" u="none" strike="noStrike">
                <a:solidFill>
                  <a:srgbClr val="000000"/>
                </a:solidFill>
                <a:ea typeface="Pretendard Regular"/>
              </a:rPr>
              <a:t>행렬합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1600" y="4279900"/>
            <a:ext cx="14478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940" b="1" i="0" u="none" strike="noStrike">
                <a:solidFill>
                  <a:srgbClr val="000000"/>
                </a:solidFill>
                <a:ea typeface="Pretendard Regular"/>
              </a:rPr>
              <a:t>행렬곱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7600" y="11366500"/>
            <a:ext cx="9258300" cy="647700"/>
          </a:xfrm>
          <a:prstGeom prst="rect">
            <a:avLst/>
          </a:prstGeom>
        </p:spPr>
        <p:txBody>
          <a:bodyPr lIns="0" tIns="46659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곱하는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행렬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세로열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=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행렬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가로열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개수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" y="2857500"/>
            <a:ext cx="48514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함수와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4229100"/>
            <a:ext cx="12153900" cy="47244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활성화</a:t>
            </a:r>
            <a:r>
              <a:rPr lang="en-US" sz="4073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함수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는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기준을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정하고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처리해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복잡한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문제를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해결할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있도록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만든다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. </a:t>
            </a:r>
            <a:r>
              <a:rPr lang="en-US" sz="3807" b="1" i="0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807" b="1" i="0" u="none" strike="noStrike">
                <a:solidFill>
                  <a:srgbClr val="000000"/>
                </a:solidFill>
                <a:ea typeface="210 Gulim 050"/>
              </a:rPr>
              <a:t>신경망의</a:t>
            </a:r>
            <a:r>
              <a:rPr lang="en-US" sz="3807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1" i="0" u="none" strike="noStrike">
                <a:solidFill>
                  <a:srgbClr val="000000"/>
                </a:solidFill>
                <a:ea typeface="210 Gulim 050"/>
              </a:rPr>
              <a:t>핵심</a:t>
            </a:r>
            <a:r>
              <a:rPr lang="en-US" sz="3807" b="1" i="0" u="none" strike="noStrike">
                <a:solidFill>
                  <a:srgbClr val="000000"/>
                </a:solidFill>
                <a:latin typeface="210 Gulim 050"/>
              </a:rPr>
              <a:t>!)</a:t>
            </a:r>
          </a:p>
          <a:p>
            <a:pPr lvl="0" algn="l">
              <a:lnSpc>
                <a:spcPct val="99600"/>
              </a:lnSpc>
            </a:pPr>
            <a:endParaRPr lang="en-US" sz="3807" b="1" i="0" u="none" strike="noStrike">
              <a:solidFill>
                <a:srgbClr val="000000"/>
              </a:solidFill>
              <a:latin typeface="210 Gulim 050"/>
            </a:endParaRPr>
          </a:p>
          <a:p>
            <a:pPr lvl="0" algn="l">
              <a:lnSpc>
                <a:spcPct val="99600"/>
              </a:lnSpc>
            </a:pP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반드시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특정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값을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기준으로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비선형적인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함수여야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한다</a:t>
            </a: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3807" b="0" i="0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807" b="0" i="0" u="none" strike="noStrike">
                <a:solidFill>
                  <a:srgbClr val="000000"/>
                </a:solidFill>
                <a:ea typeface="210 Gulim 050"/>
              </a:rPr>
              <a:t>직선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x,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뉴런과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같은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역할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!)</a:t>
            </a:r>
          </a:p>
          <a:p>
            <a:pPr lvl="0" algn="l">
              <a:lnSpc>
                <a:spcPct val="99600"/>
              </a:lnSpc>
            </a:pPr>
            <a:endParaRPr lang="en-US" sz="3673" b="0" i="0" u="none" strike="noStrike">
              <a:solidFill>
                <a:srgbClr val="000000"/>
              </a:solidFill>
              <a:latin typeface="210 Gulim 050"/>
            </a:endParaRPr>
          </a:p>
          <a:p>
            <a:pPr lvl="0" algn="l">
              <a:lnSpc>
                <a:spcPct val="99600"/>
              </a:lnSpc>
            </a:pP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시그모이드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, Tanh, RELU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등의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함수가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존재한다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현재는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RELU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많이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210 Gulim 050"/>
              </a:rPr>
              <a:t>사용</a:t>
            </a:r>
            <a:r>
              <a:rPr lang="en-US" sz="3673" b="0" i="0" u="none" strike="noStrike">
                <a:solidFill>
                  <a:srgbClr val="000000"/>
                </a:solidFill>
                <a:latin typeface="210 Gulim 050"/>
              </a:rPr>
              <a:t>  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400" y="8775700"/>
            <a:ext cx="5486400" cy="336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8800" y="6578600"/>
            <a:ext cx="5486400" cy="387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8800" y="2641600"/>
            <a:ext cx="54864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73746-9538-CC6A-DAF0-DCA712E9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5F184-2FC0-2577-041A-A4570B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B66975-41C4-AAB5-EFE4-F3EC7550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BB96EBC-C501-07CC-8628-E861328A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E22F0D-23CC-A59D-AE16-56B84A08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57BED5-6835-56FA-59C6-03C9BCBA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B0B3ECA-41BA-FF7F-3530-0B1660322E85}"/>
              </a:ext>
            </a:extLst>
          </p:cNvPr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2DD6B7-4B24-0160-8C0F-AFC1BE9DE0DD}"/>
              </a:ext>
            </a:extLst>
          </p:cNvPr>
          <p:cNvSpPr txBox="1"/>
          <p:nvPr/>
        </p:nvSpPr>
        <p:spPr>
          <a:xfrm>
            <a:off x="1562100" y="2857500"/>
            <a:ext cx="48514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함수와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4479F4-63EC-80E7-1AB4-54BBF3824B6A}"/>
              </a:ext>
            </a:extLst>
          </p:cNvPr>
          <p:cNvSpPr txBox="1"/>
          <p:nvPr/>
        </p:nvSpPr>
        <p:spPr>
          <a:xfrm>
            <a:off x="1562100" y="4229100"/>
            <a:ext cx="9936284" cy="81407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시그모이드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함수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최초로 사용된 활성화 함수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완만한 곡선 형태로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을 기준으로 값이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부터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1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까지 증가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단점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: </a:t>
            </a: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역전파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과정에서 기울기 소멸 문제 발생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계산이 반복되면서 함수 기울기가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으로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…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신경망의 학습 능력 제한됨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이 중심이 아니므로 계산 속도 저하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현재는 다른 함수에 대체됨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3673" dirty="0">
              <a:solidFill>
                <a:srgbClr val="000000"/>
              </a:solidFill>
              <a:latin typeface="210 Gulim 050"/>
            </a:endParaRPr>
          </a:p>
          <a:p>
            <a:pPr lvl="0" algn="l">
              <a:lnSpc>
                <a:spcPct val="99600"/>
              </a:lnSpc>
            </a:pPr>
            <a:endParaRPr lang="en-US" sz="3673" b="0" i="0" u="none" strike="noStrike" dirty="0">
              <a:solidFill>
                <a:srgbClr val="000000"/>
              </a:solidFill>
              <a:latin typeface="210 Gulim 050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CA11F69-E1DD-63CC-B575-41C7D0BF1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3384" y="3668643"/>
            <a:ext cx="10826007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1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5208-65C8-5AC1-C3F4-DCCB8280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F2FA58-920D-EED3-3A92-6569471F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53C22A-C8A3-1929-6E65-9156973D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A5BFAC-F888-82F0-9F99-A69C0CBB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F055A0-ABCD-429D-F1A5-BCA58AF3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B48D2BE-A422-9DD7-A489-F9BC1EB6E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C29C8AC-BC9F-55A9-CC20-C2EE4E585103}"/>
              </a:ext>
            </a:extLst>
          </p:cNvPr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8198562-7B27-EE73-CCAA-89E8C57315D6}"/>
              </a:ext>
            </a:extLst>
          </p:cNvPr>
          <p:cNvSpPr txBox="1"/>
          <p:nvPr/>
        </p:nvSpPr>
        <p:spPr>
          <a:xfrm>
            <a:off x="1562100" y="2857500"/>
            <a:ext cx="48514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함수와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D4B4F01-EC52-6D40-784F-EEA6AE6D9CC8}"/>
              </a:ext>
            </a:extLst>
          </p:cNvPr>
          <p:cNvSpPr txBox="1"/>
          <p:nvPr/>
        </p:nvSpPr>
        <p:spPr>
          <a:xfrm>
            <a:off x="1562100" y="4229100"/>
            <a:ext cx="11239500" cy="81153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Tanh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함수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시그모이드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함수를 변형하여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을 중심으로 하고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-1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에서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1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까지 값이 변화하는 형태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중심이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이므로 </a:t>
            </a: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시그모이드에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비해서는 최적화 성능이 좋지만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여전히 기울기 소실 문제가 존재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3673" dirty="0">
              <a:solidFill>
                <a:srgbClr val="000000"/>
              </a:solidFill>
              <a:latin typeface="210 Gulim 050"/>
            </a:endParaRPr>
          </a:p>
          <a:p>
            <a:pPr lvl="0" algn="l">
              <a:lnSpc>
                <a:spcPct val="99600"/>
              </a:lnSpc>
            </a:pPr>
            <a:endParaRPr lang="en-US" sz="3673" b="0" i="0" u="none" strike="noStrike" dirty="0">
              <a:solidFill>
                <a:srgbClr val="000000"/>
              </a:solidFill>
              <a:latin typeface="210 Gulim 05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D68C15D-A427-1823-D2A2-745499B6C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0445" y="3592443"/>
            <a:ext cx="10738953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3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2E694-E8A1-ABF4-BF48-7E88E21D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90354A-D1CC-77F9-F7F8-D49C5463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468A07-6CFD-0FB4-B790-B5C1A047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E44E23-5490-7610-975A-5391CDC1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02E365-D401-9A89-8E68-2EF4243B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2E77B7-63CE-177A-1430-35A288F2D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000CDB8-93C8-232E-E5EF-8DD7E784C8FC}"/>
              </a:ext>
            </a:extLst>
          </p:cNvPr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FD5A62-A4D5-D33A-8AE0-736D24ECA825}"/>
              </a:ext>
            </a:extLst>
          </p:cNvPr>
          <p:cNvSpPr txBox="1"/>
          <p:nvPr/>
        </p:nvSpPr>
        <p:spPr>
          <a:xfrm>
            <a:off x="1562100" y="2857500"/>
            <a:ext cx="48514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함수와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400C4DB-9320-04A0-CD64-0A7582BE640F}"/>
              </a:ext>
            </a:extLst>
          </p:cNvPr>
          <p:cNvSpPr txBox="1"/>
          <p:nvPr/>
        </p:nvSpPr>
        <p:spPr>
          <a:xfrm>
            <a:off x="1562100" y="4229100"/>
            <a:ext cx="9748712" cy="70612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ReLU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함수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가장 많이 사용하고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오늘도 사용할 활성화 함수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!</a:t>
            </a:r>
          </a:p>
          <a:p>
            <a:pPr lvl="0" algn="l">
              <a:lnSpc>
                <a:spcPct val="99600"/>
              </a:lnSpc>
            </a:pP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값이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이하면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0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출력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이상이면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x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값 그대로 출력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이전 함수들의 기울기 소실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최적화 문제 해결</a:t>
            </a:r>
            <a:endParaRPr lang="en-US" altLang="ko-KR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계산이 빠르고 효율적이기 때문에 현재까지 가장 많은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ai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모델에서 사용되는 활성화 함수</a:t>
            </a: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ABC29D6-DD39-F0CC-771C-44AD2FDFB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0812" y="3327400"/>
            <a:ext cx="11511088" cy="70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8295-BB5B-5CAA-95F3-A7780D2D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8E88BA-2FA2-68A7-D577-B4BF4644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7DE46F-55DF-B459-2673-0A039053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86E75E-F31B-B02C-94C0-BDA724C9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FF47FB-B267-01BC-B606-BEE37CB75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5A54E8-00C8-ABA2-9338-49E9D4E81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63C8118-1173-9A6B-D16B-40D4D72FDB7E}"/>
              </a:ext>
            </a:extLst>
          </p:cNvPr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1B1ED41-84E0-4ECA-33DC-395453F3BEEE}"/>
              </a:ext>
            </a:extLst>
          </p:cNvPr>
          <p:cNvSpPr txBox="1"/>
          <p:nvPr/>
        </p:nvSpPr>
        <p:spPr>
          <a:xfrm>
            <a:off x="1562100" y="2857500"/>
            <a:ext cx="63627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940" b="1" dirty="0" err="1">
                <a:solidFill>
                  <a:srgbClr val="000000"/>
                </a:solidFill>
                <a:ea typeface="Pretendard Regular"/>
              </a:rPr>
              <a:t>비선형적이어야</a:t>
            </a:r>
            <a:r>
              <a:rPr lang="ko-KR" altLang="en-US" sz="3940" b="1" dirty="0">
                <a:solidFill>
                  <a:srgbClr val="000000"/>
                </a:solidFill>
                <a:ea typeface="Pretendard Regular"/>
              </a:rPr>
              <a:t> 하는 이유</a:t>
            </a:r>
            <a:r>
              <a:rPr lang="en-US" altLang="ko-KR" sz="3940" b="1" dirty="0">
                <a:solidFill>
                  <a:srgbClr val="000000"/>
                </a:solidFill>
                <a:ea typeface="Pretendard Regular"/>
              </a:rPr>
              <a:t>...?</a:t>
            </a:r>
            <a:endParaRPr lang="ko-KR" sz="394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3D0D4EA-C2B6-5487-C49C-7D54C3535D9C}"/>
              </a:ext>
            </a:extLst>
          </p:cNvPr>
          <p:cNvSpPr txBox="1"/>
          <p:nvPr/>
        </p:nvSpPr>
        <p:spPr>
          <a:xfrm>
            <a:off x="1562100" y="4002709"/>
            <a:ext cx="12153900" cy="83439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인공신경망은 본질적으로 인간의 신경을 모방한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구조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복잡한 문제를 작은 수학적 문제들로 분해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추상화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 -&gt;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결과가 나오도록 학습한다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만약 단순히 </a:t>
            </a: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입력값이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그대로 출력되거나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활성화 함수 없이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활성화 함수가 선형적이어서 값이 규칙적으로 출력된다면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복잡한 문제를 해결하는 데에 어려움이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생긴다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Ex)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복잡한 수학 문제 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조건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결괏값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marL="571500" lvl="0" indent="-571500" algn="l">
              <a:lnSpc>
                <a:spcPct val="99600"/>
              </a:lnSpc>
              <a:buFont typeface="Wingdings" panose="05000000000000000000" pitchFamily="2" charset="2"/>
              <a:buChar char="è"/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과정별로 문제 분해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추상화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marL="571500" lvl="0" indent="-571500" algn="l">
              <a:lnSpc>
                <a:spcPct val="99600"/>
              </a:lnSpc>
              <a:buFont typeface="Wingdings" panose="05000000000000000000" pitchFamily="2" charset="2"/>
              <a:buChar char="è"/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방정식 세워서 문제 풀기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순전파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marL="571500" lvl="0" indent="-571500" algn="l">
              <a:lnSpc>
                <a:spcPct val="99600"/>
              </a:lnSpc>
              <a:buFont typeface="Wingdings" panose="05000000000000000000" pitchFamily="2" charset="2"/>
              <a:buChar char="è"/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결과 조건과 비교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(</a:t>
            </a:r>
            <a:r>
              <a:rPr lang="ko-KR" altLang="en-US" sz="3673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역전파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만약 활성화 함수가 없거나 </a:t>
            </a:r>
            <a:r>
              <a:rPr lang="ko-KR" altLang="en-US" sz="3673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션형적이면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 단순 계산만 할 줄 아는 것과 똑같은 상태</a:t>
            </a: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94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" y="2857500"/>
            <a:ext cx="48514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함수와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4229100"/>
            <a:ext cx="16192500" cy="13462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손실</a:t>
            </a:r>
            <a:r>
              <a:rPr lang="en-US" sz="4073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함수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는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예측값과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(Label)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비교하여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서로</a:t>
            </a:r>
            <a:r>
              <a:rPr lang="en-US" sz="4073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간의</a:t>
            </a:r>
            <a:r>
              <a:rPr lang="en-US" sz="4073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1" i="0" u="none" strike="noStrike">
                <a:solidFill>
                  <a:srgbClr val="000000"/>
                </a:solidFill>
                <a:ea typeface="210 Gulim 050"/>
              </a:rPr>
              <a:t>오차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찾아낸다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찾아낸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오차값은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뒤에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배울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" sz="4073" b="1" i="0" u="none" strike="noStrike">
                <a:solidFill>
                  <a:srgbClr val="000000"/>
                </a:solidFill>
                <a:ea typeface="210 Gulim 050"/>
              </a:rPr>
              <a:t>역전파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" sz="4073" b="1" i="0" u="none" strike="noStrike">
                <a:solidFill>
                  <a:srgbClr val="000000"/>
                </a:solidFill>
                <a:ea typeface="210 Gulim 050"/>
              </a:rPr>
              <a:t>경사하강법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에서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중요하게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73" b="0" i="0" u="none" strike="noStrike">
                <a:solidFill>
                  <a:srgbClr val="000000"/>
                </a:solidFill>
                <a:ea typeface="210 Gulim 050"/>
              </a:rPr>
              <a:t>활용된다</a:t>
            </a:r>
            <a:r>
              <a:rPr lang="en-US" sz="4073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" y="5803900"/>
            <a:ext cx="11938000" cy="627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5803900"/>
            <a:ext cx="76835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7600" y="7188200"/>
            <a:ext cx="60833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600" y="8267700"/>
            <a:ext cx="8445500" cy="137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7600" y="9639300"/>
            <a:ext cx="5562600" cy="165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296900" y="11391900"/>
            <a:ext cx="10058400" cy="635000"/>
          </a:xfrm>
          <a:prstGeom prst="rect">
            <a:avLst/>
          </a:prstGeom>
        </p:spPr>
        <p:txBody>
          <a:bodyPr lIns="0" tIns="449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40" b="1" i="0" u="none" strike="noStrike">
                <a:solidFill>
                  <a:srgbClr val="000000"/>
                </a:solidFill>
                <a:latin typeface="210 Gulim 050"/>
              </a:rPr>
              <a:t>BCE, MSE, Binary Cross-Entropy, Huber Loss </a:t>
            </a:r>
            <a:r>
              <a:rPr lang="ko-KR" sz="3540" b="1" i="0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540" b="1" i="0" u="none" strike="noStrike">
                <a:solidFill>
                  <a:srgbClr val="000000"/>
                </a:solidFill>
                <a:latin typeface="210 Gulim 050"/>
              </a:rPr>
              <a:t>....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3035300"/>
            <a:ext cx="15379700" cy="1778000"/>
          </a:xfrm>
          <a:prstGeom prst="rect">
            <a:avLst/>
          </a:prstGeom>
        </p:spPr>
        <p:txBody>
          <a:bodyPr lIns="0" tIns="4665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실습</a:t>
            </a:r>
          </a:p>
          <a:p>
            <a:pPr lvl="0" algn="l">
              <a:lnSpc>
                <a:spcPct val="99600"/>
              </a:lnSpc>
            </a:pPr>
            <a:endParaRPr lang="ko-KR" sz="367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행렬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앞에서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배운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계산해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 dirty="0">
                <a:solidFill>
                  <a:srgbClr val="000000"/>
                </a:solidFill>
                <a:ea typeface="Pretendard Regular"/>
              </a:rPr>
              <a:t>봅니다</a:t>
            </a:r>
            <a:r>
              <a:rPr lang="en-US" sz="3673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041900"/>
            <a:ext cx="14630400" cy="722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7300" y="9893300"/>
            <a:ext cx="100330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3035300"/>
            <a:ext cx="15379700" cy="1778000"/>
          </a:xfrm>
          <a:prstGeom prst="rect">
            <a:avLst/>
          </a:prstGeom>
        </p:spPr>
        <p:txBody>
          <a:bodyPr lIns="0" tIns="4665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실습</a:t>
            </a:r>
          </a:p>
          <a:p>
            <a:pPr lvl="0" algn="l">
              <a:lnSpc>
                <a:spcPct val="99600"/>
              </a:lnSpc>
            </a:pPr>
            <a:endParaRPr lang="ko-KR" sz="3673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행렬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앞에서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배운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계산해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0" i="0" u="none" strike="noStrike">
                <a:solidFill>
                  <a:srgbClr val="000000"/>
                </a:solidFill>
                <a:ea typeface="Pretendard Regular"/>
              </a:rPr>
              <a:t>봅니다</a:t>
            </a:r>
            <a:r>
              <a:rPr lang="en-US" sz="3673" b="0" i="0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4813300"/>
            <a:ext cx="13982700" cy="740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900" y="9499600"/>
            <a:ext cx="108839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8915400"/>
            <a:ext cx="20612100" cy="306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89200" y="9563100"/>
            <a:ext cx="19456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순전파를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인공지능이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결과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만들어냈지만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대부분의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경우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사전에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(Label)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된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결괏값과는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차이를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경우가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많습니다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따라서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인공지능은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결과가</a:t>
            </a:r>
            <a:r>
              <a:rPr lang="en-US" sz="2666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나오기까지의</a:t>
            </a:r>
            <a:r>
              <a:rPr lang="en-US" sz="2666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과정을</a:t>
            </a:r>
            <a:r>
              <a:rPr lang="en-US" sz="2666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거꾸로</a:t>
            </a:r>
            <a:r>
              <a:rPr lang="en-US" sz="2666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검토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하며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정확한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결과가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나오도록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가중치를</a:t>
            </a:r>
            <a:r>
              <a:rPr lang="en-US" sz="2666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1" i="0" u="none" strike="noStrike">
                <a:solidFill>
                  <a:srgbClr val="000000"/>
                </a:solidFill>
                <a:ea typeface="210 Gulim 030"/>
              </a:rPr>
              <a:t>업데이트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하는데요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lvl="0" algn="ctr">
              <a:lnSpc>
                <a:spcPct val="1494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이것이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지금부터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우리가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배울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en" sz="3066" b="1" i="0" u="none" strike="noStrike">
                <a:solidFill>
                  <a:srgbClr val="000000"/>
                </a:solidFill>
                <a:ea typeface="210 Gulim 030"/>
              </a:rPr>
              <a:t>역전파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4000" y="4762500"/>
            <a:ext cx="11214100" cy="1587500"/>
          </a:xfrm>
          <a:prstGeom prst="rect">
            <a:avLst/>
          </a:prstGeom>
        </p:spPr>
        <p:txBody>
          <a:bodyPr lIns="0" tIns="56665" rIns="0" bIns="56665" rtlCol="0" anchor="ctr"/>
          <a:lstStyle/>
          <a:p>
            <a:pPr lvl="0" algn="ctr">
              <a:lnSpc>
                <a:spcPct val="107899"/>
              </a:lnSpc>
            </a:pPr>
            <a:r>
              <a:rPr lang="ko-KR" sz="8923" b="0" i="0" u="none" strike="noStrike">
                <a:solidFill>
                  <a:srgbClr val="000000"/>
                </a:solidFill>
                <a:ea typeface="210 Gulim 070"/>
              </a:rPr>
              <a:t>결괏값이</a:t>
            </a:r>
            <a:r>
              <a:rPr lang="en-US" sz="8923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8923" b="0" i="0" u="none" strike="noStrike">
                <a:solidFill>
                  <a:srgbClr val="000000"/>
                </a:solidFill>
                <a:ea typeface="210 Gulim 070"/>
              </a:rPr>
              <a:t>나왔는데</a:t>
            </a:r>
            <a:r>
              <a:rPr lang="en-US" sz="8923" b="0" i="0" u="none" strike="noStrike">
                <a:solidFill>
                  <a:srgbClr val="000000"/>
                </a:solidFill>
                <a:latin typeface="210 Gulim 070"/>
              </a:rPr>
              <a:t>....?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10300" y="6642100"/>
            <a:ext cx="12014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" sz="4662" b="0" i="0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333500"/>
            <a:ext cx="153543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454400"/>
            <a:ext cx="10223500" cy="127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4013200"/>
            <a:ext cx="85471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" y="3797300"/>
            <a:ext cx="12065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619500"/>
            <a:ext cx="10160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3454400"/>
            <a:ext cx="102235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0" y="4013200"/>
            <a:ext cx="22733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4400" y="3797300"/>
            <a:ext cx="12065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3619500"/>
            <a:ext cx="10160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6426200"/>
            <a:ext cx="102235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1500" y="6985000"/>
            <a:ext cx="85471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" y="6769100"/>
            <a:ext cx="1206500" cy="88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6591300"/>
            <a:ext cx="10160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6426200"/>
            <a:ext cx="10223500" cy="127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4900" y="6985000"/>
            <a:ext cx="85471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44400" y="6769100"/>
            <a:ext cx="12065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6591300"/>
            <a:ext cx="10160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9398000"/>
            <a:ext cx="10223500" cy="1270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1500" y="9956800"/>
            <a:ext cx="8547100" cy="53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1000" y="9740900"/>
            <a:ext cx="12065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9563100"/>
            <a:ext cx="1016000" cy="304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9398000"/>
            <a:ext cx="102235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04900" y="9956800"/>
            <a:ext cx="8547100" cy="533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44400" y="9740900"/>
            <a:ext cx="1206500" cy="889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9563100"/>
            <a:ext cx="10160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8331200"/>
            <a:ext cx="32004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4229100"/>
            <a:ext cx="1397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6743700"/>
            <a:ext cx="64008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1333500"/>
            <a:ext cx="153543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21100"/>
            <a:ext cx="5969000" cy="830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0" y="5346700"/>
            <a:ext cx="10287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2800" y="7785100"/>
            <a:ext cx="50038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8200" y="8991600"/>
            <a:ext cx="49530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6985000"/>
            <a:ext cx="4686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3975100"/>
            <a:ext cx="37084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0" y="7137400"/>
            <a:ext cx="7086600" cy="212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92700" y="7899400"/>
            <a:ext cx="46736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92700" y="7505700"/>
            <a:ext cx="4457700" cy="44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94100" y="7785100"/>
            <a:ext cx="11176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0" y="4368800"/>
            <a:ext cx="7086600" cy="212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92700" y="4927600"/>
            <a:ext cx="46736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92700" y="4737100"/>
            <a:ext cx="4457700" cy="44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94100" y="5016500"/>
            <a:ext cx="11176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0" y="9906000"/>
            <a:ext cx="7086600" cy="2120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792700" y="10680700"/>
            <a:ext cx="4673600" cy="119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792700" y="10274300"/>
            <a:ext cx="4457700" cy="44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94100" y="10566400"/>
            <a:ext cx="11176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9400" y="7137400"/>
            <a:ext cx="70866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30400" y="7696200"/>
            <a:ext cx="4673600" cy="1612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30400" y="7505700"/>
            <a:ext cx="4673600" cy="44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10400" y="7785100"/>
            <a:ext cx="11176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9400" y="4368800"/>
            <a:ext cx="7086600" cy="212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30400" y="5346700"/>
            <a:ext cx="4673600" cy="77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30400" y="4737100"/>
            <a:ext cx="4673600" cy="444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0400" y="5016500"/>
            <a:ext cx="1117600" cy="812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9400" y="9906000"/>
            <a:ext cx="7086600" cy="2120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30400" y="10896600"/>
            <a:ext cx="4673600" cy="774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30400" y="10274300"/>
            <a:ext cx="4673600" cy="444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10400" y="10566400"/>
            <a:ext cx="1117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4699000"/>
            <a:ext cx="6400800" cy="640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600" y="7823200"/>
            <a:ext cx="3657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0" y="9321800"/>
            <a:ext cx="4330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5791200"/>
            <a:ext cx="3162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0" y="5334000"/>
            <a:ext cx="2895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0" y="10414000"/>
            <a:ext cx="2895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0200" y="6629400"/>
            <a:ext cx="1028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5900" y="3683000"/>
            <a:ext cx="5511800" cy="228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08500" y="6692900"/>
            <a:ext cx="5511800" cy="228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25900" y="9740900"/>
            <a:ext cx="5511800" cy="228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93900" y="4241800"/>
            <a:ext cx="5549900" cy="300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8500" y="8293100"/>
            <a:ext cx="5549900" cy="300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44200" y="8128000"/>
            <a:ext cx="29083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43400" y="4737100"/>
            <a:ext cx="48895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106900" y="4064000"/>
            <a:ext cx="4457700" cy="46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589500" y="7759700"/>
            <a:ext cx="48895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89500" y="7086600"/>
            <a:ext cx="44577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043400" y="10807700"/>
            <a:ext cx="7340600" cy="82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94200" y="10121900"/>
            <a:ext cx="4457700" cy="46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24100" y="5638800"/>
            <a:ext cx="4889500" cy="825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8900" y="4749800"/>
            <a:ext cx="2006600" cy="469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24100" y="9017000"/>
            <a:ext cx="4889500" cy="217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16500" y="8788400"/>
            <a:ext cx="21971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39900" y="1346200"/>
            <a:ext cx="18999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8331200"/>
            <a:ext cx="109728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4229100"/>
            <a:ext cx="1397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6743700"/>
            <a:ext cx="64008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1346200"/>
            <a:ext cx="189992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3238500"/>
            <a:ext cx="12103100" cy="805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6900" y="6032500"/>
            <a:ext cx="79502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1333500"/>
            <a:ext cx="96647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3048000"/>
            <a:ext cx="8534400" cy="347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5854700"/>
            <a:ext cx="54356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6184900"/>
            <a:ext cx="7962900" cy="320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8064500"/>
            <a:ext cx="72517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3048000"/>
            <a:ext cx="9118600" cy="684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90300" y="4584700"/>
            <a:ext cx="11887200" cy="4127500"/>
          </a:xfrm>
          <a:prstGeom prst="rect">
            <a:avLst/>
          </a:prstGeom>
        </p:spPr>
        <p:txBody>
          <a:bodyPr lIns="0" tIns="534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MSE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그래프에서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기울기가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기울기가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최소가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찾아야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314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기울기가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=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오차인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314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신경망은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함수이기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단순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미분으로는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기울기가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최소인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  <a:p>
            <a:pPr lvl="0" algn="l">
              <a:lnSpc>
                <a:spcPct val="99600"/>
              </a:lnSpc>
            </a:pPr>
            <a:endParaRPr lang="ko-KR" sz="3314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그렇다면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기울기가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최소인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14" b="0" i="0" u="none" strike="noStrike">
                <a:solidFill>
                  <a:srgbClr val="000000"/>
                </a:solidFill>
                <a:ea typeface="Pretendard Regular"/>
              </a:rPr>
              <a:t>있을까</a:t>
            </a:r>
            <a:r>
              <a:rPr lang="en-US" sz="3314" b="0" i="0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9600" y="9893300"/>
            <a:ext cx="1778000" cy="482600"/>
          </a:xfrm>
          <a:prstGeom prst="rect">
            <a:avLst/>
          </a:prstGeom>
        </p:spPr>
        <p:txBody>
          <a:bodyPr lIns="0" tIns="534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8" b="0" i="0" u="none" strike="noStrike">
                <a:solidFill>
                  <a:srgbClr val="000000"/>
                </a:solidFill>
                <a:latin typeface="Pretendard Regular"/>
              </a:rPr>
              <a:t>MSE </a:t>
            </a:r>
            <a:r>
              <a:rPr lang="ko-KR" sz="2708" b="0" i="0" u="none" strike="noStrike">
                <a:solidFill>
                  <a:srgbClr val="000000"/>
                </a:solidFill>
                <a:ea typeface="Pretendard Regular"/>
              </a:rPr>
              <a:t>그래프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98B5FC4F-C7A2-D400-5D52-F79816296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1333500"/>
            <a:ext cx="966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2908300"/>
            <a:ext cx="15582900" cy="19431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경사하강법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lvl="0" algn="l">
              <a:lnSpc>
                <a:spcPct val="99600"/>
              </a:lnSpc>
            </a:pP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최소화하기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반복적으로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조정하는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394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br>
              <a:rPr lang="ko-KR" sz="3940" b="1" i="0" u="none" strike="noStrike">
                <a:solidFill>
                  <a:srgbClr val="000000"/>
                </a:solidFill>
                <a:ea typeface="Pretendard Regular"/>
              </a:rPr>
            </a:br>
            <a:endParaRPr lang="ko-KR" sz="3940" b="1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4330700"/>
            <a:ext cx="28575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21200" y="4572000"/>
            <a:ext cx="3035300" cy="6223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모델로</a:t>
            </a: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가지고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500" y="4305300"/>
            <a:ext cx="2997200" cy="1143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0" y="4572000"/>
            <a:ext cx="4813300" cy="6223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MSE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손실함수로</a:t>
            </a: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가질</a:t>
            </a:r>
            <a:r>
              <a:rPr lang="en-US" sz="349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3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7300" y="6743700"/>
            <a:ext cx="5892800" cy="251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00200" y="5549900"/>
            <a:ext cx="13423900" cy="13843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(1)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초기값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 :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w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편향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임의의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값으로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: 0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랜덤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6700" y="7391400"/>
            <a:ext cx="15316200" cy="13843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(2)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기울기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
: MSE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w, b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편미분하여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손실함수의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기울기를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구함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6700" y="9232900"/>
            <a:ext cx="13944600" cy="13843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(3)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학습률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η(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러닝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레이트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곱해서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기울기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방향으로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걸음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반복을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MSE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점점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줄임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5800" y="9245600"/>
            <a:ext cx="3784600" cy="210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36700" y="11823700"/>
            <a:ext cx="12230100" cy="508000"/>
          </a:xfrm>
          <a:prstGeom prst="rect">
            <a:avLst/>
          </a:prstGeom>
        </p:spPr>
        <p:txBody>
          <a:bodyPr lIns="0" tIns="534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러닝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레이트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: MSE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줄이기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w, b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조정할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얼마나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크게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바꿀지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조정하는</a:t>
            </a:r>
            <a:r>
              <a:rPr lang="en-US" sz="28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3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9F4C28CF-9778-18C5-319C-7B9DFA7FBC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1333500"/>
            <a:ext cx="966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3048000"/>
            <a:ext cx="10680700" cy="532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8100" y="3467100"/>
            <a:ext cx="99568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8229600"/>
            <a:ext cx="9029700" cy="41529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E15AE9D3-312A-EEF5-2D22-5B9960FA4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1333500"/>
            <a:ext cx="966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0" y="8331200"/>
            <a:ext cx="32004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4229100"/>
            <a:ext cx="1397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700" y="6743700"/>
            <a:ext cx="63119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8915400"/>
            <a:ext cx="20612100" cy="306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97200" y="9613900"/>
            <a:ext cx="18402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1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일차에서는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머신러닝과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딥러닝의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기초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개념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방법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등의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개념을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통해서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인공지능이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어떻게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동작하는지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살펴보았습니다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2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일차에서는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1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일차에서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배운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행렬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계산과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MLP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이용하여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인공지능이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가중치를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계산하는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과정을</a:t>
            </a:r>
          </a:p>
          <a:p>
            <a:pPr lvl="0" algn="ctr">
              <a:lnSpc>
                <a:spcPct val="1494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직접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실습해보도록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210 Gulim 030"/>
              </a:rPr>
              <a:t>하겠습니다</a:t>
            </a:r>
            <a:r>
              <a:rPr lang="en-US" sz="2666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0" y="4762500"/>
            <a:ext cx="5867400" cy="1587500"/>
          </a:xfrm>
          <a:prstGeom prst="rect">
            <a:avLst/>
          </a:prstGeom>
        </p:spPr>
        <p:txBody>
          <a:bodyPr lIns="0" tIns="56665" rIns="0" bIns="56665" rtlCol="0" anchor="ctr"/>
          <a:lstStyle/>
          <a:p>
            <a:pPr lvl="0" algn="ctr">
              <a:lnSpc>
                <a:spcPct val="107899"/>
              </a:lnSpc>
            </a:pPr>
            <a:r>
              <a:rPr lang="en-US" sz="8923" b="0" i="0" u="none" strike="noStrike" dirty="0">
                <a:solidFill>
                  <a:srgbClr val="000000"/>
                </a:solidFill>
                <a:latin typeface="210 Gulim 070"/>
              </a:rPr>
              <a:t>1</a:t>
            </a:r>
            <a:r>
              <a:rPr lang="ko-KR" sz="8923" b="0" i="0" u="none" strike="noStrike" dirty="0">
                <a:solidFill>
                  <a:srgbClr val="000000"/>
                </a:solidFill>
                <a:ea typeface="210 Gulim 070"/>
              </a:rPr>
              <a:t>일차</a:t>
            </a:r>
            <a:r>
              <a:rPr lang="en-US" sz="8923" b="0" i="0" u="none" strike="noStrike" dirty="0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8923" b="0" i="0" u="none" strike="noStrike" dirty="0">
                <a:solidFill>
                  <a:srgbClr val="000000"/>
                </a:solidFill>
                <a:ea typeface="210 Gulim 070"/>
              </a:rPr>
              <a:t>복습</a:t>
            </a:r>
            <a:r>
              <a:rPr lang="en-US" sz="8923" b="0" i="0" u="none" strike="noStrike" dirty="0">
                <a:solidFill>
                  <a:srgbClr val="000000"/>
                </a:solidFill>
                <a:latin typeface="210 Gulim 070"/>
              </a:rPr>
              <a:t>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2311400"/>
            <a:ext cx="1397000" cy="177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10300" y="6642100"/>
            <a:ext cx="12014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" sz="4662" b="0" i="0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7848600"/>
            <a:ext cx="1320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83500" y="3340100"/>
            <a:ext cx="6718300" cy="905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6781800"/>
            <a:ext cx="89408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8991600"/>
            <a:ext cx="89408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9900" y="1333500"/>
            <a:ext cx="56261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1.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114800"/>
            <a:ext cx="1282700" cy="128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83700" y="4508500"/>
            <a:ext cx="4394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66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3066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66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36700" y="3721100"/>
            <a:ext cx="8483600" cy="1676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630400" y="4089400"/>
            <a:ext cx="7772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입력받는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층</a:t>
            </a:r>
          </a:p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외부에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노출되어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5900" y="3733800"/>
            <a:ext cx="5537200" cy="165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3924300"/>
            <a:ext cx="1282700" cy="128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98000" y="4292600"/>
            <a:ext cx="370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sz="3066" b="0" i="0" u="none" strike="noStrike">
                <a:solidFill>
                  <a:srgbClr val="000000"/>
                </a:solidFill>
                <a:ea typeface="210 Gulim 050"/>
              </a:rPr>
              <a:t>입력층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5969000"/>
            <a:ext cx="3810000" cy="381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0200" y="6692900"/>
            <a:ext cx="1549400" cy="154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13000" y="8102600"/>
            <a:ext cx="24765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" sz="3066" b="0" i="0" u="none" strike="noStrike">
                <a:solidFill>
                  <a:srgbClr val="000000"/>
                </a:solidFill>
                <a:latin typeface="210 Gulim 070"/>
              </a:rPr>
              <a:t>LAYER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5900" y="5956300"/>
            <a:ext cx="5537200" cy="165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6134100"/>
            <a:ext cx="1282700" cy="128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398000" y="6502400"/>
            <a:ext cx="370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66" b="0" i="0" u="none" strike="noStrike">
                <a:solidFill>
                  <a:srgbClr val="000000"/>
                </a:solidFill>
                <a:ea typeface="210 Gulim 050"/>
              </a:rPr>
              <a:t>가중치</a:t>
            </a:r>
            <a:r>
              <a:rPr lang="en-US" sz="3066" b="0" i="0" u="none" strike="noStrike">
                <a:solidFill>
                  <a:srgbClr val="000000"/>
                </a:solidFill>
                <a:latin typeface="210 Gulim 050"/>
              </a:rPr>
              <a:t>/</a:t>
            </a:r>
            <a:r>
              <a:rPr lang="ko-KR" sz="3066" b="0" i="0" u="none" strike="noStrike">
                <a:solidFill>
                  <a:srgbClr val="000000"/>
                </a:solidFill>
                <a:ea typeface="210 Gulim 050"/>
              </a:rPr>
              <a:t>편향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35900" y="8191500"/>
            <a:ext cx="5537200" cy="165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8369300"/>
            <a:ext cx="1282700" cy="128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398000" y="8737600"/>
            <a:ext cx="370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66" b="0" i="0" u="none" strike="noStrike">
                <a:solidFill>
                  <a:srgbClr val="000000"/>
                </a:solidFill>
                <a:ea typeface="210 Gulim 050"/>
              </a:rPr>
              <a:t>활성화</a:t>
            </a:r>
            <a:r>
              <a:rPr lang="en-US" sz="3066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66" b="0" i="0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5900" y="10401300"/>
            <a:ext cx="5537200" cy="1651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400" y="10591800"/>
            <a:ext cx="1282700" cy="128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398000" y="10960100"/>
            <a:ext cx="370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sz="3066" b="0" i="0" u="none" strike="noStrike">
                <a:solidFill>
                  <a:srgbClr val="000000"/>
                </a:solidFill>
                <a:ea typeface="210 Gulim 050"/>
              </a:rPr>
              <a:t>출력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36700" y="5969000"/>
            <a:ext cx="8483600" cy="1676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630400" y="6337300"/>
            <a:ext cx="7772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데이터별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중요도를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고려하여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변형한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뒤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은닉층에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전달</a:t>
            </a:r>
          </a:p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오늘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다룰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순전파와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역전파가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이루어지는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1" i="0" u="none" strike="noStrike">
                <a:solidFill>
                  <a:srgbClr val="000000"/>
                </a:solidFill>
                <a:ea typeface="210 Gulim 030"/>
              </a:rPr>
              <a:t>부분</a:t>
            </a:r>
            <a:r>
              <a:rPr lang="en-US" sz="2399" b="1" i="0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36700" y="8153400"/>
            <a:ext cx="8483600" cy="1676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4630400" y="8280400"/>
            <a:ext cx="77724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계산된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다음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층으로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전달할지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여부를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결정하는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함수</a:t>
            </a:r>
          </a:p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특정값보다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크다면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다음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층으로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전달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36700" y="10363200"/>
            <a:ext cx="8483600" cy="16764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630400" y="10985500"/>
            <a:ext cx="777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1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계산이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끝난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데이터가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출력되는</a:t>
            </a:r>
            <a:r>
              <a:rPr lang="en-US" sz="2399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399" b="0" i="0" u="none" strike="noStrike">
                <a:solidFill>
                  <a:srgbClr val="000000"/>
                </a:solidFill>
                <a:ea typeface="210 Gulim 030"/>
              </a:rPr>
              <a:t>층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4000" y="3302000"/>
            <a:ext cx="34671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LAYER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복습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10442">
            <a:off x="6527800" y="8013700"/>
            <a:ext cx="698500" cy="69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8013700"/>
            <a:ext cx="698500" cy="698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39900" y="1333500"/>
            <a:ext cx="56261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1.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13500"/>
            <a:ext cx="3848100" cy="384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68600" y="7581900"/>
            <a:ext cx="2870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64" b="0" i="0" u="none" strike="noStrike">
                <a:solidFill>
                  <a:srgbClr val="000000"/>
                </a:solidFill>
                <a:ea typeface="210 Gulim 090"/>
              </a:rPr>
              <a:t>입력된</a:t>
            </a:r>
            <a:r>
              <a:rPr lang="en-US" sz="3164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164" b="0" i="0" u="none" strike="noStrike">
                <a:solidFill>
                  <a:srgbClr val="000000"/>
                </a:solidFill>
                <a:ea typeface="210 Gulim 090"/>
              </a:rPr>
              <a:t>데이터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600" y="8115300"/>
            <a:ext cx="1422400" cy="142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0" y="6413500"/>
            <a:ext cx="3848100" cy="384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3200" y="8077200"/>
            <a:ext cx="1409700" cy="140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335000" y="7581900"/>
            <a:ext cx="3086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" sz="3164" b="0" i="0" u="none" strike="noStrike">
                <a:solidFill>
                  <a:srgbClr val="000000"/>
                </a:solidFill>
                <a:ea typeface="210 Gulim 090"/>
              </a:rPr>
              <a:t>편향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700" y="6413500"/>
            <a:ext cx="3848100" cy="384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001000" y="7581900"/>
            <a:ext cx="3111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" sz="3164" b="0" i="0" u="none" strike="noStrike">
                <a:solidFill>
                  <a:srgbClr val="000000"/>
                </a:solidFill>
                <a:ea typeface="210 Gulim 090"/>
              </a:rPr>
              <a:t>가중치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9200" y="8128000"/>
            <a:ext cx="1422400" cy="142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49900" y="6413500"/>
            <a:ext cx="3848100" cy="3848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605500" y="7581900"/>
            <a:ext cx="3149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64" b="0" i="0" u="none" strike="noStrike">
                <a:solidFill>
                  <a:srgbClr val="000000"/>
                </a:solidFill>
                <a:ea typeface="210 Gulim 090"/>
              </a:rPr>
              <a:t>결괏값</a:t>
            </a:r>
            <a:r>
              <a:rPr lang="en-US" sz="3164" b="0" i="0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81800" y="8064500"/>
            <a:ext cx="1422400" cy="1422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39900" y="3556000"/>
            <a:ext cx="10274300" cy="1930400"/>
          </a:xfrm>
          <a:prstGeom prst="rect">
            <a:avLst/>
          </a:prstGeom>
        </p:spPr>
        <p:txBody>
          <a:bodyPr lIns="0" tIns="60959" rIns="0" bIns="45719" rtlCol="0" anchor="ctr"/>
          <a:lstStyle/>
          <a:p>
            <a:pPr lvl="0" algn="l">
              <a:lnSpc>
                <a:spcPct val="99600"/>
              </a:lnSpc>
            </a:pPr>
            <a:r>
              <a:rPr lang="ko-KR" sz="4799" b="0" i="0" u="none" strike="noStrike">
                <a:solidFill>
                  <a:srgbClr val="000000"/>
                </a:solidFill>
                <a:ea typeface="210 Gulim 050"/>
              </a:rPr>
              <a:t>그래서</a:t>
            </a:r>
            <a:r>
              <a:rPr lang="en-US" sz="4799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50"/>
              </a:rPr>
              <a:t>순전파가</a:t>
            </a:r>
            <a:r>
              <a:rPr lang="en-US" sz="4799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50"/>
              </a:rPr>
              <a:t>뭐에요</a:t>
            </a:r>
            <a:r>
              <a:rPr lang="en-US" sz="4799" b="0" i="0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lvl="0" algn="l">
              <a:lnSpc>
                <a:spcPct val="99600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210 Gulim 050"/>
              </a:rPr>
              <a:t>간단히</a:t>
            </a:r>
            <a:r>
              <a:rPr lang="en-US" sz="3599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210 Gulim 050"/>
              </a:rPr>
              <a:t>말하자면</a:t>
            </a:r>
            <a:r>
              <a:rPr lang="en-US" sz="3599" b="0" i="0" u="none" strike="noStrike">
                <a:solidFill>
                  <a:srgbClr val="000000"/>
                </a:solidFill>
                <a:latin typeface="210 Gulim 050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210 Gulim 050"/>
              </a:rPr>
              <a:t>신경망에서</a:t>
            </a:r>
            <a:r>
              <a:rPr lang="en-US" sz="3599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599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1" i="0" u="none" strike="noStrike">
                <a:solidFill>
                  <a:srgbClr val="000000"/>
                </a:solidFill>
                <a:ea typeface="210 Gulim 050"/>
              </a:rPr>
              <a:t>앞으로</a:t>
            </a:r>
            <a:r>
              <a:rPr lang="en-US" sz="3599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1" i="0" u="none" strike="noStrike">
                <a:solidFill>
                  <a:srgbClr val="000000"/>
                </a:solidFill>
                <a:ea typeface="210 Gulim 050"/>
              </a:rPr>
              <a:t>흘러가며</a:t>
            </a:r>
            <a:r>
              <a:rPr lang="en-US" sz="3599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1" i="0" u="none" strike="noStrike">
                <a:solidFill>
                  <a:srgbClr val="000000"/>
                </a:solidFill>
                <a:ea typeface="210 Gulim 050"/>
              </a:rPr>
              <a:t>계산되는</a:t>
            </a:r>
            <a:r>
              <a:rPr lang="en-US" sz="3599" b="1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99" b="1" i="0" u="none" strike="noStrike">
                <a:solidFill>
                  <a:srgbClr val="000000"/>
                </a:solidFill>
                <a:ea typeface="210 Gulim 050"/>
              </a:rPr>
              <a:t>과정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54500" y="7912100"/>
            <a:ext cx="11430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7170400" y="6578600"/>
            <a:ext cx="711200" cy="558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100300" y="5499100"/>
            <a:ext cx="5003800" cy="685800"/>
          </a:xfrm>
          <a:prstGeom prst="rect">
            <a:avLst/>
          </a:prstGeom>
        </p:spPr>
        <p:txBody>
          <a:bodyPr lIns="0" tIns="49105" rIns="0" bIns="49105" rtlCol="0" anchor="ctr"/>
          <a:lstStyle/>
          <a:p>
            <a:pPr lvl="0" algn="l">
              <a:lnSpc>
                <a:spcPct val="99600"/>
              </a:lnSpc>
            </a:pPr>
            <a:r>
              <a:rPr lang="ko-KR" sz="3866" b="0" i="0" u="none" strike="noStrike">
                <a:solidFill>
                  <a:srgbClr val="000000"/>
                </a:solidFill>
                <a:ea typeface="210 Gulim 050"/>
              </a:rPr>
              <a:t>활성화</a:t>
            </a:r>
            <a:r>
              <a:rPr lang="en-US" sz="3866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866" b="0" i="0" u="none" strike="noStrike">
                <a:solidFill>
                  <a:srgbClr val="000000"/>
                </a:solidFill>
                <a:ea typeface="210 Gulim 050"/>
              </a:rPr>
              <a:t>함수</a:t>
            </a:r>
            <a:r>
              <a:rPr lang="en-US" sz="3866" b="0" i="0" u="none" strike="noStrike">
                <a:solidFill>
                  <a:srgbClr val="000000"/>
                </a:solidFill>
                <a:latin typeface="210 Gulim 050"/>
              </a:rPr>
              <a:t> + </a:t>
            </a:r>
            <a:r>
              <a:rPr lang="ko-KR" sz="3866" b="0" i="0" u="none" strike="noStrike">
                <a:solidFill>
                  <a:srgbClr val="000000"/>
                </a:solidFill>
                <a:ea typeface="210 Gulim 050"/>
              </a:rPr>
              <a:t>손실함수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8331200"/>
            <a:ext cx="67056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4229100"/>
            <a:ext cx="1397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6743700"/>
            <a:ext cx="64008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3911600"/>
            <a:ext cx="6858000" cy="815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300" y="5486400"/>
            <a:ext cx="10160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00" y="7823200"/>
            <a:ext cx="55118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16200" y="8191500"/>
            <a:ext cx="54102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실제로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인공신경망에서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데이터는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행렬의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형태로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신경망에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입력되어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순전파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과정을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거쳐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결과값으로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변형된답니다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지금부터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이와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행렬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연산을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  <a:p>
            <a:pPr lvl="0" algn="ctr">
              <a:lnSpc>
                <a:spcPct val="149400"/>
              </a:lnSpc>
            </a:pP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순전파가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이루어지는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과정을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  <a:p>
            <a:pPr lvl="0" algn="ctr">
              <a:lnSpc>
                <a:spcPct val="149400"/>
              </a:lnSpc>
            </a:pPr>
            <a:r>
              <a:rPr lang="ko-KR" sz="2346" b="0" i="0" u="none" strike="noStrike">
                <a:solidFill>
                  <a:srgbClr val="000000"/>
                </a:solidFill>
                <a:ea typeface="210 Gulim 030"/>
              </a:rPr>
              <a:t>알아보겠습니다</a:t>
            </a:r>
            <a:r>
              <a:rPr lang="en-US" sz="2346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8100" y="7035800"/>
            <a:ext cx="5486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259" b="0" i="0" u="none" strike="noStrike">
                <a:solidFill>
                  <a:srgbClr val="000000"/>
                </a:solidFill>
                <a:ea typeface="210 Gulim 070"/>
              </a:rPr>
              <a:t>행렬</a:t>
            </a:r>
            <a:r>
              <a:rPr lang="en-US" sz="3259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259" b="0" i="0" u="none" strike="noStrike">
                <a:solidFill>
                  <a:srgbClr val="000000"/>
                </a:solidFill>
                <a:ea typeface="210 Gulim 070"/>
              </a:rPr>
              <a:t>연산과</a:t>
            </a:r>
            <a:r>
              <a:rPr lang="en-US" sz="3259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259" b="0" i="0" u="none" strike="noStrike">
                <a:solidFill>
                  <a:srgbClr val="000000"/>
                </a:solidFill>
                <a:ea typeface="210 Gulim 070"/>
              </a:rPr>
              <a:t>순전파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2300" y="4089400"/>
            <a:ext cx="4318000" cy="647700"/>
          </a:xfrm>
          <a:prstGeom prst="rect">
            <a:avLst/>
          </a:prstGeom>
        </p:spPr>
        <p:txBody>
          <a:bodyPr lIns="0" tIns="47374" rIns="0" bIns="47374" rtlCol="0" anchor="ctr"/>
          <a:lstStyle/>
          <a:p>
            <a:pPr lvl="0" algn="ctr">
              <a:lnSpc>
                <a:spcPct val="99600"/>
              </a:lnSpc>
            </a:pPr>
            <a:r>
              <a:rPr lang="en" sz="3647" b="0" i="0" u="none" strike="noStrike" cap="all" spc="73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3100" y="3289300"/>
            <a:ext cx="10617200" cy="665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96600" y="10579100"/>
            <a:ext cx="3873500" cy="533400"/>
          </a:xfrm>
          <a:prstGeom prst="rect">
            <a:avLst/>
          </a:prstGeom>
        </p:spPr>
        <p:txBody>
          <a:bodyPr lIns="0" tIns="3819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행렬곱</a:t>
            </a: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곱하고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41700" y="10579100"/>
            <a:ext cx="3632200" cy="533400"/>
          </a:xfrm>
          <a:prstGeom prst="rect">
            <a:avLst/>
          </a:prstGeom>
        </p:spPr>
        <p:txBody>
          <a:bodyPr lIns="0" tIns="3819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행렬합</a:t>
            </a: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편향을</a:t>
            </a: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7" b="0" i="0" u="none" strike="noStrike">
                <a:solidFill>
                  <a:srgbClr val="000000"/>
                </a:solidFill>
                <a:ea typeface="Pretendard Regular"/>
              </a:rPr>
              <a:t>더한다</a:t>
            </a:r>
            <a:r>
              <a:rPr lang="en-US" sz="3007" b="0" i="0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3F78-EFA5-10E8-2792-E61199CFB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9711B5-35A1-BA9E-6B5C-8E486A21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60E688-9E78-203F-6DF3-23CBD455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3114000" cy="12446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CAB084-5818-8921-2FCC-E1736778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90800"/>
            <a:ext cx="22669500" cy="5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099CCB-B1BA-AA9E-1A45-53F867B3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548600" y="1727200"/>
            <a:ext cx="1803400" cy="50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BCEF29-9CE8-5CE3-160F-0587FC1F0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700" y="1016000"/>
            <a:ext cx="10668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67BDF80-EC36-42D1-AA79-3E5B5EF22C61}"/>
              </a:ext>
            </a:extLst>
          </p:cNvPr>
          <p:cNvSpPr txBox="1"/>
          <p:nvPr/>
        </p:nvSpPr>
        <p:spPr>
          <a:xfrm>
            <a:off x="1739900" y="1346200"/>
            <a:ext cx="7556500" cy="850900"/>
          </a:xfrm>
          <a:prstGeom prst="rect">
            <a:avLst/>
          </a:prstGeom>
        </p:spPr>
        <p:txBody>
          <a:bodyPr lIns="0" tIns="60959" rIns="0" bIns="60959" rtlCol="0" anchor="ctr"/>
          <a:lstStyle/>
          <a:p>
            <a:pPr lvl="0" algn="l">
              <a:lnSpc>
                <a:spcPct val="99600"/>
              </a:lnSpc>
            </a:pP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CHAPTER 2.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순전파의</a:t>
            </a:r>
            <a:r>
              <a:rPr lang="en-US" sz="4799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4799" b="0" i="0" u="none" strike="noStrike">
                <a:solidFill>
                  <a:srgbClr val="000000"/>
                </a:solidFill>
                <a:ea typeface="210 Gulim 090"/>
              </a:rPr>
              <a:t>계산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48DDFAF-00CA-E1A9-2880-381839C70EB1}"/>
              </a:ext>
            </a:extLst>
          </p:cNvPr>
          <p:cNvSpPr txBox="1"/>
          <p:nvPr/>
        </p:nvSpPr>
        <p:spPr>
          <a:xfrm>
            <a:off x="1562100" y="2857500"/>
            <a:ext cx="6362700" cy="698500"/>
          </a:xfrm>
          <a:prstGeom prst="rect">
            <a:avLst/>
          </a:prstGeom>
        </p:spPr>
        <p:txBody>
          <a:bodyPr lIns="0" tIns="5004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940" b="1" i="0" u="none" strike="noStrike" dirty="0">
                <a:solidFill>
                  <a:srgbClr val="000000"/>
                </a:solidFill>
                <a:ea typeface="Pretendard Regular"/>
              </a:rPr>
              <a:t>행렬</a:t>
            </a:r>
            <a:endParaRPr lang="ko-KR" sz="394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1245165-6B91-F5BE-065E-CEF472A2C6AE}"/>
              </a:ext>
            </a:extLst>
          </p:cNvPr>
          <p:cNvSpPr txBox="1"/>
          <p:nvPr/>
        </p:nvSpPr>
        <p:spPr>
          <a:xfrm>
            <a:off x="1562100" y="4002709"/>
            <a:ext cx="21678900" cy="8343900"/>
          </a:xfrm>
          <a:prstGeom prst="rect">
            <a:avLst/>
          </a:prstGeom>
        </p:spPr>
        <p:txBody>
          <a:bodyPr lIns="0" tIns="51739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행렬이란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altLang="ko-KR" sz="4400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간단히 말해서</a:t>
            </a:r>
            <a:r>
              <a:rPr lang="en-US" altLang="ko-KR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데이터를 한 번에 처리할 수 있도록 원소들을 가로세로로 배열한 것 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가로줄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=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행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,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세로줄 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= </a:t>
            </a: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열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컴퓨터와 인공지능에서는 막대한 양의 데이터를 다루기 때문에 일반적인 계산으로는 시간이 너무 오래 걸린다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</a:p>
          <a:p>
            <a:pPr marL="571500" lvl="0" indent="-571500" algn="l">
              <a:lnSpc>
                <a:spcPct val="99600"/>
              </a:lnSpc>
              <a:buFont typeface="Wingdings" panose="05000000000000000000" pitchFamily="2" charset="2"/>
              <a:buChar char="è"/>
            </a:pPr>
            <a:r>
              <a:rPr lang="ko-KR" altLang="en-US" sz="3673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효율적인 계산을 위해서 행렬을 사용해 계산함</a:t>
            </a:r>
            <a:endParaRPr lang="en-US" altLang="ko-KR" sz="3673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marL="571500" lvl="0" indent="-571500" algn="l">
              <a:lnSpc>
                <a:spcPct val="99600"/>
              </a:lnSpc>
              <a:buFont typeface="Wingdings" panose="05000000000000000000" pitchFamily="2" charset="2"/>
              <a:buChar char="è"/>
            </a:pP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행렬 계산을 통해 반복적인 덧셈과 곱셈을 한 번에 처리할 수 있다</a:t>
            </a:r>
            <a:r>
              <a:rPr lang="en-US" altLang="ko-KR" sz="3673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.</a:t>
            </a:r>
            <a:endParaRPr lang="en-US" sz="3673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10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846</Words>
  <Application>Microsoft Macintosh PowerPoint</Application>
  <PresentationFormat>사용자 지정</PresentationFormat>
  <Paragraphs>144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210 Gulim 050</vt:lpstr>
      <vt:lpstr>210 Gulim 090</vt:lpstr>
      <vt:lpstr>Calibri</vt:lpstr>
      <vt:lpstr>Wingdings</vt:lpstr>
      <vt:lpstr>210 Gulim 030</vt:lpstr>
      <vt:lpstr>210 Gulim 070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건웅 최</cp:lastModifiedBy>
  <cp:revision>5</cp:revision>
  <dcterms:created xsi:type="dcterms:W3CDTF">2006-08-16T00:00:00Z</dcterms:created>
  <dcterms:modified xsi:type="dcterms:W3CDTF">2025-08-03T20:06:19Z</dcterms:modified>
</cp:coreProperties>
</file>